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6709" autoAdjust="0"/>
  </p:normalViewPr>
  <p:slideViewPr>
    <p:cSldViewPr snapToGrid="0">
      <p:cViewPr varScale="1">
        <p:scale>
          <a:sx n="75" d="100"/>
          <a:sy n="75" d="100"/>
        </p:scale>
        <p:origin x="1445"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a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higher amount of copper </a:t>
            </a:r>
            <a:r>
              <a:rPr lang="en-US">
                <a:latin typeface="+mn-lt"/>
              </a:rPr>
              <a:t>ion catalyst </a:t>
            </a:r>
            <a:r>
              <a:rPr lang="en-US" dirty="0">
                <a:latin typeface="+mn-lt"/>
              </a:rPr>
              <a:t>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linked complex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2-minute recording time. </a:t>
            </a:r>
          </a:p>
          <a:p>
            <a:pPr marL="158750" indent="0">
              <a:buNone/>
            </a:pPr>
            <a:r>
              <a:rPr lang="en-US" dirty="0"/>
              <a:t>Figure l shows experiments done under optimal parameters. This is just to highlight consistency of detection.</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 workflow.</a:t>
            </a:r>
          </a:p>
          <a:p>
            <a:pPr marL="158750" indent="0">
              <a:buNone/>
            </a:pPr>
            <a:r>
              <a:rPr lang="en-CA" dirty="0">
                <a:latin typeface="+mj-lt"/>
              </a:rPr>
              <a:t>This click reaction is shown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a:t>
            </a:r>
            <a:r>
              <a:rPr lang="en-CA" b="0" i="0" dirty="0" err="1">
                <a:solidFill>
                  <a:srgbClr val="222222"/>
                </a:solidFill>
                <a:effectLst/>
                <a:latin typeface="+mj-lt"/>
              </a:rPr>
              <a:t>successfuly</a:t>
            </a:r>
            <a:r>
              <a:rPr lang="en-CA" b="0" i="0" dirty="0">
                <a:solidFill>
                  <a:srgbClr val="222222"/>
                </a:solidFill>
                <a:effectLst/>
                <a:latin typeface="+mj-lt"/>
              </a:rPr>
              <a:t>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In other words, no products are formed,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ions causes more products to be formed, we can that from the peak magnitudes.</a:t>
            </a:r>
          </a:p>
        </p:txBody>
      </p:sp>
    </p:spTree>
    <p:extLst>
      <p:ext uri="{BB962C8B-B14F-4D97-AF65-F5344CB8AC3E}">
        <p14:creationId xmlns:p14="http://schemas.microsoft.com/office/powerpoint/2010/main" val="229747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to understand the dynamics of reaction efficiency, which is calculated by this formula here, we take a look at graph e and f. </a:t>
            </a:r>
          </a:p>
          <a:p>
            <a:pPr marL="158750" indent="0">
              <a:buNone/>
            </a:pPr>
            <a:endParaRPr lang="en-CA" dirty="0"/>
          </a:p>
          <a:p>
            <a:pPr marL="158750" indent="0">
              <a:buNone/>
            </a:pPr>
            <a:r>
              <a:rPr lang="en-CA" dirty="0"/>
              <a:t>Graph e shows the efficiency as function of reaction time, and it also shows how it varies for different copper ion concentrations. High efficiency is desired because you want to maximize the information carried forward from the previous stage of the assay.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assuming 1:4 amplification ratio in the previous assay stage. Which is good enough dynamic range for most clinical scenarios.</a:t>
            </a:r>
          </a:p>
          <a:p>
            <a:pPr marL="158750" indent="0">
              <a:buNone/>
            </a:pPr>
            <a:endParaRPr lang="en-CA" dirty="0"/>
          </a:p>
          <a:p>
            <a:pPr marL="158750" indent="0">
              <a:buNone/>
            </a:pPr>
            <a:r>
              <a:rPr lang="en-CA" dirty="0"/>
              <a:t>Graph g shows how the copper ion concentration has a excellent linear relation to the capture rate in the nanopore system.</a:t>
            </a:r>
          </a:p>
        </p:txBody>
      </p:sp>
    </p:spTree>
    <p:extLst>
      <p:ext uri="{BB962C8B-B14F-4D97-AF65-F5344CB8AC3E}">
        <p14:creationId xmlns:p14="http://schemas.microsoft.com/office/powerpoint/2010/main" val="132095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inductively coupled plasma-optical emission spectroscopy (ICP-OES). Clearly route 2 contains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greatly improved detection accuracy and reproducibility, especially in the low concentration range. </a:t>
            </a:r>
          </a:p>
          <a:p>
            <a:pPr marL="158750" indent="0">
              <a:buNone/>
            </a:pPr>
            <a:r>
              <a:rPr lang="en-US" dirty="0">
                <a:latin typeface="+mj-lt"/>
              </a:rPr>
              <a:t>Route 2 LOD is </a:t>
            </a:r>
            <a:r>
              <a:rPr lang="en-CA" b="0" i="0" dirty="0">
                <a:solidFill>
                  <a:srgbClr val="222222"/>
                </a:solidFill>
                <a:effectLst/>
                <a:latin typeface="+mj-lt"/>
              </a:rPr>
              <a:t>20.8 </a:t>
            </a:r>
            <a:r>
              <a:rPr lang="en-CA" b="0" i="0" dirty="0" err="1">
                <a:solidFill>
                  <a:srgbClr val="222222"/>
                </a:solidFill>
                <a:effectLst/>
                <a:latin typeface="+mj-lt"/>
              </a:rPr>
              <a:t>fM</a:t>
            </a:r>
            <a:r>
              <a:rPr lang="en-US" b="0" i="0" dirty="0">
                <a:solidFill>
                  <a:srgbClr val="222222"/>
                </a:solidFill>
                <a:effectLst/>
                <a:latin typeface="+mj-lt"/>
              </a:rPr>
              <a:t> and paper said this was</a:t>
            </a:r>
            <a:r>
              <a:rPr lang="en-US" dirty="0">
                <a:latin typeface="+mj-lt"/>
              </a:rPr>
              <a:t> approximately 20-fold lower than route I</a:t>
            </a:r>
            <a:endParaRPr lang="en-CA"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Click chemistry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a:t>
            </a:r>
          </a:p>
          <a:p>
            <a:pPr marL="158750" indent="0">
              <a:buNone/>
            </a:pPr>
            <a:endParaRPr lang="en-CA" dirty="0"/>
          </a:p>
          <a:p>
            <a:pPr marL="158750" indent="0">
              <a:buNone/>
            </a:pPr>
            <a:r>
              <a:rPr lang="en-CA" dirty="0"/>
              <a:t>The assay that I’ll be introducing shortly will be using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benchmarking section can be summarized in one graph. The paper compared the CAN assay to over 20 other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best LOD or dynamic range over all the comparison, but out of all the clinically validated assays, it still has pretty good standings.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are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significant number of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CAN assay is much better in sensitivity in samples with detectable viral load. </a:t>
            </a:r>
          </a:p>
          <a:p>
            <a:pPr marL="158750" indent="0">
              <a:buNone/>
            </a:pPr>
            <a:r>
              <a:rPr lang="en-CA" dirty="0"/>
              <a:t>Figures d and </a:t>
            </a:r>
            <a:r>
              <a:rPr lang="en-CA"/>
              <a:t>e the </a:t>
            </a:r>
            <a:r>
              <a:rPr lang="en-CA" dirty="0"/>
              <a:t>mean level of p24 antigen for each sample group for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while CAN assay detects differences between LOD~30 samples and samples with undetectable viral loads.</a:t>
            </a:r>
          </a:p>
          <a:p>
            <a:pPr marL="158750" indent="0">
              <a:buNone/>
            </a:pPr>
            <a:endParaRPr lang="en-US" dirty="0"/>
          </a:p>
          <a:p>
            <a:pPr marL="158750" indent="0">
              <a:buNone/>
            </a:pPr>
            <a:r>
              <a:rPr lang="en-US" dirty="0"/>
              <a:t>Figure f shows the ROC curve, where ideally you want the curve to be as close to the top left corner as possible.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r>
              <a:rPr lang="en-CA" dirty="0"/>
              <a:t>These extrapolated correlations are consistent with findings from previous reports.</a:t>
            </a:r>
          </a:p>
        </p:txBody>
      </p:sp>
    </p:spTree>
    <p:extLst>
      <p:ext uri="{BB962C8B-B14F-4D97-AF65-F5344CB8AC3E}">
        <p14:creationId xmlns:p14="http://schemas.microsoft.com/office/powerpoint/2010/main" val="24421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assume the same nucleobases to avoid fluctuating current measurement, but why not use any of the other bases and why middle position</a:t>
            </a:r>
          </a:p>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This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3/24/2023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3/24/2023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3/24/2023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3/24/2023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3/24/2023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3/24/2023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Would like to see a diagram of the nanopore assay</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immunoassay comparison, only looked at LOD, dynamic range, and if the assay is clinically validated. Could include more details on advantages/disadvantages of each method</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Very important to reduce time and cost of assay</a:t>
            </a:r>
          </a:p>
          <a:p>
            <a:r>
              <a:rPr lang="en-US" dirty="0"/>
              <a:t>Could try different nanopores and membranes</a:t>
            </a:r>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1972</TotalTime>
  <Words>3845</Words>
  <Application>Microsoft Office PowerPoint</Application>
  <PresentationFormat>On-screen Show (16:9)</PresentationFormat>
  <Paragraphs>298</Paragraphs>
  <Slides>37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Verdana</vt:lpstr>
      <vt:lpstr>Barlow Condensed</vt:lpstr>
      <vt:lpstr>Georgia</vt:lpstr>
      <vt:lpstr>arial</vt:lpstr>
      <vt:lpstr>arial</vt:lpstr>
      <vt:lpstr>Wingdings</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751</cp:revision>
  <dcterms:modified xsi:type="dcterms:W3CDTF">2023-03-24T13:29:42Z</dcterms:modified>
</cp:coreProperties>
</file>